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E888C-5DB5-4279-A6BC-14AA45EE42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B30AFE-EC32-4ADD-8351-C69B44628F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A3580E-3F7A-44BE-95DF-4E89F5A6168E}"/>
              </a:ext>
            </a:extLst>
          </p:cNvPr>
          <p:cNvSpPr>
            <a:spLocks noGrp="1"/>
          </p:cNvSpPr>
          <p:nvPr>
            <p:ph type="dt" sz="half" idx="10"/>
          </p:nvPr>
        </p:nvSpPr>
        <p:spPr/>
        <p:txBody>
          <a:bodyPr/>
          <a:lstStyle/>
          <a:p>
            <a:fld id="{CDD03202-ECAA-43C1-8042-8C365DC5BB91}" type="datetimeFigureOut">
              <a:rPr lang="en-US" smtClean="0"/>
              <a:t>12/10/2019</a:t>
            </a:fld>
            <a:endParaRPr lang="en-US"/>
          </a:p>
        </p:txBody>
      </p:sp>
      <p:sp>
        <p:nvSpPr>
          <p:cNvPr id="5" name="Footer Placeholder 4">
            <a:extLst>
              <a:ext uri="{FF2B5EF4-FFF2-40B4-BE49-F238E27FC236}">
                <a16:creationId xmlns:a16="http://schemas.microsoft.com/office/drawing/2014/main" id="{7BD18B7E-F115-4F9F-BA45-F05CFE87D4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3456C4-2D56-4143-BE93-618459F67EB3}"/>
              </a:ext>
            </a:extLst>
          </p:cNvPr>
          <p:cNvSpPr>
            <a:spLocks noGrp="1"/>
          </p:cNvSpPr>
          <p:nvPr>
            <p:ph type="sldNum" sz="quarter" idx="12"/>
          </p:nvPr>
        </p:nvSpPr>
        <p:spPr/>
        <p:txBody>
          <a:bodyPr/>
          <a:lstStyle/>
          <a:p>
            <a:fld id="{EEA7057E-5316-46BD-AF16-0E3075721443}" type="slidenum">
              <a:rPr lang="en-US" smtClean="0"/>
              <a:t>‹#›</a:t>
            </a:fld>
            <a:endParaRPr lang="en-US"/>
          </a:p>
        </p:txBody>
      </p:sp>
    </p:spTree>
    <p:extLst>
      <p:ext uri="{BB962C8B-B14F-4D97-AF65-F5344CB8AC3E}">
        <p14:creationId xmlns:p14="http://schemas.microsoft.com/office/powerpoint/2010/main" val="1090174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10A06-B204-44D2-8EB8-9498CF7E26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DE1BE1-D1AE-4DA2-8782-82F633762D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C510A-BD96-4962-BD1E-43CA82D84746}"/>
              </a:ext>
            </a:extLst>
          </p:cNvPr>
          <p:cNvSpPr>
            <a:spLocks noGrp="1"/>
          </p:cNvSpPr>
          <p:nvPr>
            <p:ph type="dt" sz="half" idx="10"/>
          </p:nvPr>
        </p:nvSpPr>
        <p:spPr/>
        <p:txBody>
          <a:bodyPr/>
          <a:lstStyle/>
          <a:p>
            <a:fld id="{CDD03202-ECAA-43C1-8042-8C365DC5BB91}" type="datetimeFigureOut">
              <a:rPr lang="en-US" smtClean="0"/>
              <a:t>12/10/2019</a:t>
            </a:fld>
            <a:endParaRPr lang="en-US"/>
          </a:p>
        </p:txBody>
      </p:sp>
      <p:sp>
        <p:nvSpPr>
          <p:cNvPr id="5" name="Footer Placeholder 4">
            <a:extLst>
              <a:ext uri="{FF2B5EF4-FFF2-40B4-BE49-F238E27FC236}">
                <a16:creationId xmlns:a16="http://schemas.microsoft.com/office/drawing/2014/main" id="{AD221FD0-A568-4F48-80A2-B4A37ECA02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824084-0DA7-4DE8-9496-DD5A103CFE3B}"/>
              </a:ext>
            </a:extLst>
          </p:cNvPr>
          <p:cNvSpPr>
            <a:spLocks noGrp="1"/>
          </p:cNvSpPr>
          <p:nvPr>
            <p:ph type="sldNum" sz="quarter" idx="12"/>
          </p:nvPr>
        </p:nvSpPr>
        <p:spPr/>
        <p:txBody>
          <a:bodyPr/>
          <a:lstStyle/>
          <a:p>
            <a:fld id="{EEA7057E-5316-46BD-AF16-0E3075721443}" type="slidenum">
              <a:rPr lang="en-US" smtClean="0"/>
              <a:t>‹#›</a:t>
            </a:fld>
            <a:endParaRPr lang="en-US"/>
          </a:p>
        </p:txBody>
      </p:sp>
    </p:spTree>
    <p:extLst>
      <p:ext uri="{BB962C8B-B14F-4D97-AF65-F5344CB8AC3E}">
        <p14:creationId xmlns:p14="http://schemas.microsoft.com/office/powerpoint/2010/main" val="3825820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2DFD8F-9282-4A57-9F96-A4C3DCB404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F41395-1B81-4034-8716-467C827756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2D40B5-9224-4BF2-AF67-DE4FAB84939D}"/>
              </a:ext>
            </a:extLst>
          </p:cNvPr>
          <p:cNvSpPr>
            <a:spLocks noGrp="1"/>
          </p:cNvSpPr>
          <p:nvPr>
            <p:ph type="dt" sz="half" idx="10"/>
          </p:nvPr>
        </p:nvSpPr>
        <p:spPr/>
        <p:txBody>
          <a:bodyPr/>
          <a:lstStyle/>
          <a:p>
            <a:fld id="{CDD03202-ECAA-43C1-8042-8C365DC5BB91}" type="datetimeFigureOut">
              <a:rPr lang="en-US" smtClean="0"/>
              <a:t>12/10/2019</a:t>
            </a:fld>
            <a:endParaRPr lang="en-US"/>
          </a:p>
        </p:txBody>
      </p:sp>
      <p:sp>
        <p:nvSpPr>
          <p:cNvPr id="5" name="Footer Placeholder 4">
            <a:extLst>
              <a:ext uri="{FF2B5EF4-FFF2-40B4-BE49-F238E27FC236}">
                <a16:creationId xmlns:a16="http://schemas.microsoft.com/office/drawing/2014/main" id="{6814084A-8CCE-422E-9F5E-0F2849FE4A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A32D95-93DB-498A-B747-DD57C31C72D8}"/>
              </a:ext>
            </a:extLst>
          </p:cNvPr>
          <p:cNvSpPr>
            <a:spLocks noGrp="1"/>
          </p:cNvSpPr>
          <p:nvPr>
            <p:ph type="sldNum" sz="quarter" idx="12"/>
          </p:nvPr>
        </p:nvSpPr>
        <p:spPr/>
        <p:txBody>
          <a:bodyPr/>
          <a:lstStyle/>
          <a:p>
            <a:fld id="{EEA7057E-5316-46BD-AF16-0E3075721443}" type="slidenum">
              <a:rPr lang="en-US" smtClean="0"/>
              <a:t>‹#›</a:t>
            </a:fld>
            <a:endParaRPr lang="en-US"/>
          </a:p>
        </p:txBody>
      </p:sp>
    </p:spTree>
    <p:extLst>
      <p:ext uri="{BB962C8B-B14F-4D97-AF65-F5344CB8AC3E}">
        <p14:creationId xmlns:p14="http://schemas.microsoft.com/office/powerpoint/2010/main" val="2530079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65788-C0AC-4913-B608-1450B0D4FC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3737AB-2664-4BAC-9115-D97D85991D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22E3B5-32B4-4497-A95A-B93130CFB48F}"/>
              </a:ext>
            </a:extLst>
          </p:cNvPr>
          <p:cNvSpPr>
            <a:spLocks noGrp="1"/>
          </p:cNvSpPr>
          <p:nvPr>
            <p:ph type="dt" sz="half" idx="10"/>
          </p:nvPr>
        </p:nvSpPr>
        <p:spPr/>
        <p:txBody>
          <a:bodyPr/>
          <a:lstStyle/>
          <a:p>
            <a:fld id="{CDD03202-ECAA-43C1-8042-8C365DC5BB91}" type="datetimeFigureOut">
              <a:rPr lang="en-US" smtClean="0"/>
              <a:t>12/10/2019</a:t>
            </a:fld>
            <a:endParaRPr lang="en-US"/>
          </a:p>
        </p:txBody>
      </p:sp>
      <p:sp>
        <p:nvSpPr>
          <p:cNvPr id="5" name="Footer Placeholder 4">
            <a:extLst>
              <a:ext uri="{FF2B5EF4-FFF2-40B4-BE49-F238E27FC236}">
                <a16:creationId xmlns:a16="http://schemas.microsoft.com/office/drawing/2014/main" id="{8277A581-E420-43DB-86FD-3FC0E2494C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F000DB-0D9F-4098-A028-AFD238C2087C}"/>
              </a:ext>
            </a:extLst>
          </p:cNvPr>
          <p:cNvSpPr>
            <a:spLocks noGrp="1"/>
          </p:cNvSpPr>
          <p:nvPr>
            <p:ph type="sldNum" sz="quarter" idx="12"/>
          </p:nvPr>
        </p:nvSpPr>
        <p:spPr/>
        <p:txBody>
          <a:bodyPr/>
          <a:lstStyle/>
          <a:p>
            <a:fld id="{EEA7057E-5316-46BD-AF16-0E3075721443}" type="slidenum">
              <a:rPr lang="en-US" smtClean="0"/>
              <a:t>‹#›</a:t>
            </a:fld>
            <a:endParaRPr lang="en-US"/>
          </a:p>
        </p:txBody>
      </p:sp>
    </p:spTree>
    <p:extLst>
      <p:ext uri="{BB962C8B-B14F-4D97-AF65-F5344CB8AC3E}">
        <p14:creationId xmlns:p14="http://schemas.microsoft.com/office/powerpoint/2010/main" val="4113485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7C73F-9E98-4F78-82C2-1E48AD68B8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162903-59DA-4E2D-B59F-F0B02A9D4E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D4C65B-E02F-460C-A134-3AB0E7EBAF71}"/>
              </a:ext>
            </a:extLst>
          </p:cNvPr>
          <p:cNvSpPr>
            <a:spLocks noGrp="1"/>
          </p:cNvSpPr>
          <p:nvPr>
            <p:ph type="dt" sz="half" idx="10"/>
          </p:nvPr>
        </p:nvSpPr>
        <p:spPr/>
        <p:txBody>
          <a:bodyPr/>
          <a:lstStyle/>
          <a:p>
            <a:fld id="{CDD03202-ECAA-43C1-8042-8C365DC5BB91}" type="datetimeFigureOut">
              <a:rPr lang="en-US" smtClean="0"/>
              <a:t>12/10/2019</a:t>
            </a:fld>
            <a:endParaRPr lang="en-US"/>
          </a:p>
        </p:txBody>
      </p:sp>
      <p:sp>
        <p:nvSpPr>
          <p:cNvPr id="5" name="Footer Placeholder 4">
            <a:extLst>
              <a:ext uri="{FF2B5EF4-FFF2-40B4-BE49-F238E27FC236}">
                <a16:creationId xmlns:a16="http://schemas.microsoft.com/office/drawing/2014/main" id="{E06476BD-C6C4-45AC-B8E1-FD41F0644D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843054-797E-45A1-8055-74F17D943758}"/>
              </a:ext>
            </a:extLst>
          </p:cNvPr>
          <p:cNvSpPr>
            <a:spLocks noGrp="1"/>
          </p:cNvSpPr>
          <p:nvPr>
            <p:ph type="sldNum" sz="quarter" idx="12"/>
          </p:nvPr>
        </p:nvSpPr>
        <p:spPr/>
        <p:txBody>
          <a:bodyPr/>
          <a:lstStyle/>
          <a:p>
            <a:fld id="{EEA7057E-5316-46BD-AF16-0E3075721443}" type="slidenum">
              <a:rPr lang="en-US" smtClean="0"/>
              <a:t>‹#›</a:t>
            </a:fld>
            <a:endParaRPr lang="en-US"/>
          </a:p>
        </p:txBody>
      </p:sp>
    </p:spTree>
    <p:extLst>
      <p:ext uri="{BB962C8B-B14F-4D97-AF65-F5344CB8AC3E}">
        <p14:creationId xmlns:p14="http://schemas.microsoft.com/office/powerpoint/2010/main" val="3598996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C4C5B-A09B-435E-AB28-D6D4338658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5FC19D-FF8C-4F38-B6C4-D703A79B9D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B13398-1F9D-4305-866B-63E18700D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5FF810-0C40-4274-9412-9BDC0893F2A2}"/>
              </a:ext>
            </a:extLst>
          </p:cNvPr>
          <p:cNvSpPr>
            <a:spLocks noGrp="1"/>
          </p:cNvSpPr>
          <p:nvPr>
            <p:ph type="dt" sz="half" idx="10"/>
          </p:nvPr>
        </p:nvSpPr>
        <p:spPr/>
        <p:txBody>
          <a:bodyPr/>
          <a:lstStyle/>
          <a:p>
            <a:fld id="{CDD03202-ECAA-43C1-8042-8C365DC5BB91}" type="datetimeFigureOut">
              <a:rPr lang="en-US" smtClean="0"/>
              <a:t>12/10/2019</a:t>
            </a:fld>
            <a:endParaRPr lang="en-US"/>
          </a:p>
        </p:txBody>
      </p:sp>
      <p:sp>
        <p:nvSpPr>
          <p:cNvPr id="6" name="Footer Placeholder 5">
            <a:extLst>
              <a:ext uri="{FF2B5EF4-FFF2-40B4-BE49-F238E27FC236}">
                <a16:creationId xmlns:a16="http://schemas.microsoft.com/office/drawing/2014/main" id="{AA073C93-D4B0-4047-B91F-053FD1CDC3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9AE81E-D6B3-4914-BB22-0607B7FEE165}"/>
              </a:ext>
            </a:extLst>
          </p:cNvPr>
          <p:cNvSpPr>
            <a:spLocks noGrp="1"/>
          </p:cNvSpPr>
          <p:nvPr>
            <p:ph type="sldNum" sz="quarter" idx="12"/>
          </p:nvPr>
        </p:nvSpPr>
        <p:spPr/>
        <p:txBody>
          <a:bodyPr/>
          <a:lstStyle/>
          <a:p>
            <a:fld id="{EEA7057E-5316-46BD-AF16-0E3075721443}" type="slidenum">
              <a:rPr lang="en-US" smtClean="0"/>
              <a:t>‹#›</a:t>
            </a:fld>
            <a:endParaRPr lang="en-US"/>
          </a:p>
        </p:txBody>
      </p:sp>
    </p:spTree>
    <p:extLst>
      <p:ext uri="{BB962C8B-B14F-4D97-AF65-F5344CB8AC3E}">
        <p14:creationId xmlns:p14="http://schemas.microsoft.com/office/powerpoint/2010/main" val="3789838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14751-8844-482D-A505-CE65CEC900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04F713-7879-41D9-A69C-13DDF48466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AA6FDD-5995-481F-BA97-E2A194137C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A4F274-43DC-43AA-AFBA-34E2C4BC81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972C28-323F-4D8D-BD0A-BC1E86B90C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69A57B-772F-4CED-8B58-052A9DC39D53}"/>
              </a:ext>
            </a:extLst>
          </p:cNvPr>
          <p:cNvSpPr>
            <a:spLocks noGrp="1"/>
          </p:cNvSpPr>
          <p:nvPr>
            <p:ph type="dt" sz="half" idx="10"/>
          </p:nvPr>
        </p:nvSpPr>
        <p:spPr/>
        <p:txBody>
          <a:bodyPr/>
          <a:lstStyle/>
          <a:p>
            <a:fld id="{CDD03202-ECAA-43C1-8042-8C365DC5BB91}" type="datetimeFigureOut">
              <a:rPr lang="en-US" smtClean="0"/>
              <a:t>12/10/2019</a:t>
            </a:fld>
            <a:endParaRPr lang="en-US"/>
          </a:p>
        </p:txBody>
      </p:sp>
      <p:sp>
        <p:nvSpPr>
          <p:cNvPr id="8" name="Footer Placeholder 7">
            <a:extLst>
              <a:ext uri="{FF2B5EF4-FFF2-40B4-BE49-F238E27FC236}">
                <a16:creationId xmlns:a16="http://schemas.microsoft.com/office/drawing/2014/main" id="{818EFE85-772A-4B4E-A9E6-C3A5273B01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7CBC4B-3C67-45D6-BD89-CF98AEF9C07D}"/>
              </a:ext>
            </a:extLst>
          </p:cNvPr>
          <p:cNvSpPr>
            <a:spLocks noGrp="1"/>
          </p:cNvSpPr>
          <p:nvPr>
            <p:ph type="sldNum" sz="quarter" idx="12"/>
          </p:nvPr>
        </p:nvSpPr>
        <p:spPr/>
        <p:txBody>
          <a:bodyPr/>
          <a:lstStyle/>
          <a:p>
            <a:fld id="{EEA7057E-5316-46BD-AF16-0E3075721443}" type="slidenum">
              <a:rPr lang="en-US" smtClean="0"/>
              <a:t>‹#›</a:t>
            </a:fld>
            <a:endParaRPr lang="en-US"/>
          </a:p>
        </p:txBody>
      </p:sp>
    </p:spTree>
    <p:extLst>
      <p:ext uri="{BB962C8B-B14F-4D97-AF65-F5344CB8AC3E}">
        <p14:creationId xmlns:p14="http://schemas.microsoft.com/office/powerpoint/2010/main" val="1262502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5FE65-7BB5-4F9C-9572-E3C2DA51B7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CB5373-3053-4B2D-BF5F-E27F33052D51}"/>
              </a:ext>
            </a:extLst>
          </p:cNvPr>
          <p:cNvSpPr>
            <a:spLocks noGrp="1"/>
          </p:cNvSpPr>
          <p:nvPr>
            <p:ph type="dt" sz="half" idx="10"/>
          </p:nvPr>
        </p:nvSpPr>
        <p:spPr/>
        <p:txBody>
          <a:bodyPr/>
          <a:lstStyle/>
          <a:p>
            <a:fld id="{CDD03202-ECAA-43C1-8042-8C365DC5BB91}" type="datetimeFigureOut">
              <a:rPr lang="en-US" smtClean="0"/>
              <a:t>12/10/2019</a:t>
            </a:fld>
            <a:endParaRPr lang="en-US"/>
          </a:p>
        </p:txBody>
      </p:sp>
      <p:sp>
        <p:nvSpPr>
          <p:cNvPr id="4" name="Footer Placeholder 3">
            <a:extLst>
              <a:ext uri="{FF2B5EF4-FFF2-40B4-BE49-F238E27FC236}">
                <a16:creationId xmlns:a16="http://schemas.microsoft.com/office/drawing/2014/main" id="{5E058A16-2C84-4D4C-98A1-0B432D077C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2D6C8A-9C3B-4C2A-80AF-1C9D826AF4FF}"/>
              </a:ext>
            </a:extLst>
          </p:cNvPr>
          <p:cNvSpPr>
            <a:spLocks noGrp="1"/>
          </p:cNvSpPr>
          <p:nvPr>
            <p:ph type="sldNum" sz="quarter" idx="12"/>
          </p:nvPr>
        </p:nvSpPr>
        <p:spPr/>
        <p:txBody>
          <a:bodyPr/>
          <a:lstStyle/>
          <a:p>
            <a:fld id="{EEA7057E-5316-46BD-AF16-0E3075721443}" type="slidenum">
              <a:rPr lang="en-US" smtClean="0"/>
              <a:t>‹#›</a:t>
            </a:fld>
            <a:endParaRPr lang="en-US"/>
          </a:p>
        </p:txBody>
      </p:sp>
    </p:spTree>
    <p:extLst>
      <p:ext uri="{BB962C8B-B14F-4D97-AF65-F5344CB8AC3E}">
        <p14:creationId xmlns:p14="http://schemas.microsoft.com/office/powerpoint/2010/main" val="221256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3A8F94-D9F8-47EC-9209-4218100AF04B}"/>
              </a:ext>
            </a:extLst>
          </p:cNvPr>
          <p:cNvSpPr>
            <a:spLocks noGrp="1"/>
          </p:cNvSpPr>
          <p:nvPr>
            <p:ph type="dt" sz="half" idx="10"/>
          </p:nvPr>
        </p:nvSpPr>
        <p:spPr/>
        <p:txBody>
          <a:bodyPr/>
          <a:lstStyle/>
          <a:p>
            <a:fld id="{CDD03202-ECAA-43C1-8042-8C365DC5BB91}" type="datetimeFigureOut">
              <a:rPr lang="en-US" smtClean="0"/>
              <a:t>12/10/2019</a:t>
            </a:fld>
            <a:endParaRPr lang="en-US"/>
          </a:p>
        </p:txBody>
      </p:sp>
      <p:sp>
        <p:nvSpPr>
          <p:cNvPr id="3" name="Footer Placeholder 2">
            <a:extLst>
              <a:ext uri="{FF2B5EF4-FFF2-40B4-BE49-F238E27FC236}">
                <a16:creationId xmlns:a16="http://schemas.microsoft.com/office/drawing/2014/main" id="{7CE289DE-6967-460D-976F-283E0DB4D7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8DA874-238B-4B0C-82B2-69A374E69DAA}"/>
              </a:ext>
            </a:extLst>
          </p:cNvPr>
          <p:cNvSpPr>
            <a:spLocks noGrp="1"/>
          </p:cNvSpPr>
          <p:nvPr>
            <p:ph type="sldNum" sz="quarter" idx="12"/>
          </p:nvPr>
        </p:nvSpPr>
        <p:spPr/>
        <p:txBody>
          <a:bodyPr/>
          <a:lstStyle/>
          <a:p>
            <a:fld id="{EEA7057E-5316-46BD-AF16-0E3075721443}" type="slidenum">
              <a:rPr lang="en-US" smtClean="0"/>
              <a:t>‹#›</a:t>
            </a:fld>
            <a:endParaRPr lang="en-US"/>
          </a:p>
        </p:txBody>
      </p:sp>
    </p:spTree>
    <p:extLst>
      <p:ext uri="{BB962C8B-B14F-4D97-AF65-F5344CB8AC3E}">
        <p14:creationId xmlns:p14="http://schemas.microsoft.com/office/powerpoint/2010/main" val="3825230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8AFAE-B69F-4F84-B79F-E01E7D47C4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710BC5-4F8F-4C36-B4AC-60ECB66F55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8B676A-F510-4E00-A39A-8AF4C45886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4BA091-43CC-41B4-9DF4-3070044F99AE}"/>
              </a:ext>
            </a:extLst>
          </p:cNvPr>
          <p:cNvSpPr>
            <a:spLocks noGrp="1"/>
          </p:cNvSpPr>
          <p:nvPr>
            <p:ph type="dt" sz="half" idx="10"/>
          </p:nvPr>
        </p:nvSpPr>
        <p:spPr/>
        <p:txBody>
          <a:bodyPr/>
          <a:lstStyle/>
          <a:p>
            <a:fld id="{CDD03202-ECAA-43C1-8042-8C365DC5BB91}" type="datetimeFigureOut">
              <a:rPr lang="en-US" smtClean="0"/>
              <a:t>12/10/2019</a:t>
            </a:fld>
            <a:endParaRPr lang="en-US"/>
          </a:p>
        </p:txBody>
      </p:sp>
      <p:sp>
        <p:nvSpPr>
          <p:cNvPr id="6" name="Footer Placeholder 5">
            <a:extLst>
              <a:ext uri="{FF2B5EF4-FFF2-40B4-BE49-F238E27FC236}">
                <a16:creationId xmlns:a16="http://schemas.microsoft.com/office/drawing/2014/main" id="{E5D2D1D2-4632-4EA4-9ABD-146235673D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B30E85-9309-40A7-89CC-D0211E20B969}"/>
              </a:ext>
            </a:extLst>
          </p:cNvPr>
          <p:cNvSpPr>
            <a:spLocks noGrp="1"/>
          </p:cNvSpPr>
          <p:nvPr>
            <p:ph type="sldNum" sz="quarter" idx="12"/>
          </p:nvPr>
        </p:nvSpPr>
        <p:spPr/>
        <p:txBody>
          <a:bodyPr/>
          <a:lstStyle/>
          <a:p>
            <a:fld id="{EEA7057E-5316-46BD-AF16-0E3075721443}" type="slidenum">
              <a:rPr lang="en-US" smtClean="0"/>
              <a:t>‹#›</a:t>
            </a:fld>
            <a:endParaRPr lang="en-US"/>
          </a:p>
        </p:txBody>
      </p:sp>
    </p:spTree>
    <p:extLst>
      <p:ext uri="{BB962C8B-B14F-4D97-AF65-F5344CB8AC3E}">
        <p14:creationId xmlns:p14="http://schemas.microsoft.com/office/powerpoint/2010/main" val="1768866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61F2E-C5A5-42AB-8F82-E11456A241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9CD91D-9ED6-40F8-8895-C2E5D7695C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D6EA0F-B57E-4F82-8772-6B14D276E6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9C3DBC-057E-4840-B507-C98EAB215FF8}"/>
              </a:ext>
            </a:extLst>
          </p:cNvPr>
          <p:cNvSpPr>
            <a:spLocks noGrp="1"/>
          </p:cNvSpPr>
          <p:nvPr>
            <p:ph type="dt" sz="half" idx="10"/>
          </p:nvPr>
        </p:nvSpPr>
        <p:spPr/>
        <p:txBody>
          <a:bodyPr/>
          <a:lstStyle/>
          <a:p>
            <a:fld id="{CDD03202-ECAA-43C1-8042-8C365DC5BB91}" type="datetimeFigureOut">
              <a:rPr lang="en-US" smtClean="0"/>
              <a:t>12/10/2019</a:t>
            </a:fld>
            <a:endParaRPr lang="en-US"/>
          </a:p>
        </p:txBody>
      </p:sp>
      <p:sp>
        <p:nvSpPr>
          <p:cNvPr id="6" name="Footer Placeholder 5">
            <a:extLst>
              <a:ext uri="{FF2B5EF4-FFF2-40B4-BE49-F238E27FC236}">
                <a16:creationId xmlns:a16="http://schemas.microsoft.com/office/drawing/2014/main" id="{B52064F6-48BA-4B7C-89C3-88E96069D3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C018A4-1775-41EE-8F0C-054C665B1433}"/>
              </a:ext>
            </a:extLst>
          </p:cNvPr>
          <p:cNvSpPr>
            <a:spLocks noGrp="1"/>
          </p:cNvSpPr>
          <p:nvPr>
            <p:ph type="sldNum" sz="quarter" idx="12"/>
          </p:nvPr>
        </p:nvSpPr>
        <p:spPr/>
        <p:txBody>
          <a:bodyPr/>
          <a:lstStyle/>
          <a:p>
            <a:fld id="{EEA7057E-5316-46BD-AF16-0E3075721443}" type="slidenum">
              <a:rPr lang="en-US" smtClean="0"/>
              <a:t>‹#›</a:t>
            </a:fld>
            <a:endParaRPr lang="en-US"/>
          </a:p>
        </p:txBody>
      </p:sp>
    </p:spTree>
    <p:extLst>
      <p:ext uri="{BB962C8B-B14F-4D97-AF65-F5344CB8AC3E}">
        <p14:creationId xmlns:p14="http://schemas.microsoft.com/office/powerpoint/2010/main" val="3139223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67119D-524E-4C8F-8F94-530B06566E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BD1762-610E-43FA-9DF2-BEC98E54A9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E00DFF-7ACA-42D0-AE83-E451B38FA2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D03202-ECAA-43C1-8042-8C365DC5BB91}" type="datetimeFigureOut">
              <a:rPr lang="en-US" smtClean="0"/>
              <a:t>12/10/2019</a:t>
            </a:fld>
            <a:endParaRPr lang="en-US"/>
          </a:p>
        </p:txBody>
      </p:sp>
      <p:sp>
        <p:nvSpPr>
          <p:cNvPr id="5" name="Footer Placeholder 4">
            <a:extLst>
              <a:ext uri="{FF2B5EF4-FFF2-40B4-BE49-F238E27FC236}">
                <a16:creationId xmlns:a16="http://schemas.microsoft.com/office/drawing/2014/main" id="{6FF177CC-17A4-425F-98D7-4E2DABE3AB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B4E3CD-CC11-4136-942B-E3CCA44B77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A7057E-5316-46BD-AF16-0E3075721443}" type="slidenum">
              <a:rPr lang="en-US" smtClean="0"/>
              <a:t>‹#›</a:t>
            </a:fld>
            <a:endParaRPr lang="en-US"/>
          </a:p>
        </p:txBody>
      </p:sp>
    </p:spTree>
    <p:extLst>
      <p:ext uri="{BB962C8B-B14F-4D97-AF65-F5344CB8AC3E}">
        <p14:creationId xmlns:p14="http://schemas.microsoft.com/office/powerpoint/2010/main" val="2860831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firstcoastnews.com/video/news/local/hundreds-of-boaters-participated-in-boater-skip-day-in-green-cove-springs/77-e2250422-b729-4719-8bfc-617ea705c4b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facebook.com/WJXT4TheLocalStation/videos/454309765332343/" TargetMode="External"/><Relationship Id="rId1" Type="http://schemas.openxmlformats.org/officeDocument/2006/relationships/slideLayout" Target="../slideLayouts/slideLayout9.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hyperlink" Target="https://www.facebook.com/beckyhs?fref=ufi&amp;rc=p" TargetMode="External"/><Relationship Id="rId3" Type="http://schemas.openxmlformats.org/officeDocument/2006/relationships/hyperlink" Target="https://www.facebook.com/davidn.sage?fref=ufi&amp;rc=p" TargetMode="External"/><Relationship Id="rId7" Type="http://schemas.openxmlformats.org/officeDocument/2006/relationships/hyperlink" Target="https://www.facebook.com/profile.php?id=544384215&amp;hc_location=ufi" TargetMode="External"/><Relationship Id="rId2" Type="http://schemas.openxmlformats.org/officeDocument/2006/relationships/hyperlink" Target="https://www.facebook.com/profile.php?id=100011168430251&amp;hc_location=ufi" TargetMode="External"/><Relationship Id="rId1" Type="http://schemas.openxmlformats.org/officeDocument/2006/relationships/slideLayout" Target="../slideLayouts/slideLayout8.xml"/><Relationship Id="rId6" Type="http://schemas.openxmlformats.org/officeDocument/2006/relationships/hyperlink" Target="https://www.facebook.com/andres.g.falcon?fref=ufi&amp;rc=p" TargetMode="External"/><Relationship Id="rId5" Type="http://schemas.openxmlformats.org/officeDocument/2006/relationships/hyperlink" Target="https://www.facebook.com/profile.php?id=100008452216331&amp;fref=ufi&amp;rc=p" TargetMode="External"/><Relationship Id="rId10" Type="http://schemas.openxmlformats.org/officeDocument/2006/relationships/image" Target="../media/image6.JPG"/><Relationship Id="rId4" Type="http://schemas.openxmlformats.org/officeDocument/2006/relationships/hyperlink" Target="https://www.facebook.com/XXashleyleeXX?hc_location=ufi" TargetMode="External"/><Relationship Id="rId9" Type="http://schemas.openxmlformats.org/officeDocument/2006/relationships/hyperlink" Target="https://www.facebook.com/chris.verderane?hc_location=ufi"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emf"/><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045368" y="2043663"/>
            <a:ext cx="6105194" cy="2031055"/>
          </a:xfrm>
          <a:ln>
            <a:solidFill>
              <a:srgbClr val="FFFF00"/>
            </a:solidFill>
          </a:ln>
        </p:spPr>
        <p:txBody>
          <a:bodyPr>
            <a:normAutofit/>
          </a:bodyPr>
          <a:lstStyle/>
          <a:p>
            <a:r>
              <a:rPr lang="en-US" sz="3200" dirty="0">
                <a:solidFill>
                  <a:srgbClr val="FFFFFF"/>
                </a:solidFill>
              </a:rPr>
              <a:t>Jacksonville Waterways Commission</a:t>
            </a:r>
            <a:br>
              <a:rPr lang="en-US" sz="3200" dirty="0">
                <a:solidFill>
                  <a:srgbClr val="FFFFFF"/>
                </a:solidFill>
              </a:rPr>
            </a:br>
            <a:r>
              <a:rPr lang="en-US" sz="3200" dirty="0">
                <a:solidFill>
                  <a:srgbClr val="FFFFFF"/>
                </a:solidFill>
              </a:rPr>
              <a:t>December 11, 2019</a:t>
            </a:r>
            <a:br>
              <a:rPr lang="en-US" sz="3200" dirty="0">
                <a:solidFill>
                  <a:srgbClr val="FFFFFF"/>
                </a:solidFill>
              </a:rPr>
            </a:br>
            <a:br>
              <a:rPr lang="en-US" sz="2000" dirty="0">
                <a:solidFill>
                  <a:srgbClr val="FFFFFF"/>
                </a:solidFill>
              </a:rPr>
            </a:br>
            <a:r>
              <a:rPr lang="en-US" sz="2000" dirty="0">
                <a:solidFill>
                  <a:srgbClr val="FFFFFF"/>
                </a:solidFill>
              </a:rPr>
              <a:t>“</a:t>
            </a:r>
            <a:r>
              <a:rPr lang="en-US" sz="2000" b="1" i="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The city should </a:t>
            </a:r>
            <a:r>
              <a:rPr lang="en-US" sz="2000" b="1" i="1" u="sng"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cultivate a culture</a:t>
            </a:r>
            <a:r>
              <a:rPr lang="en-US" sz="2000" b="1" i="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that proclaims the great attributes of our rivers and ocean.”</a:t>
            </a:r>
            <a:endParaRPr lang="en-US" sz="2000" i="1" dirty="0">
              <a:solidFill>
                <a:srgbClr val="FFFFFF"/>
              </a:solidFill>
            </a:endParaRPr>
          </a:p>
        </p:txBody>
      </p:sp>
      <p:sp>
        <p:nvSpPr>
          <p:cNvPr id="3" name="Subtitle 2"/>
          <p:cNvSpPr>
            <a:spLocks noGrp="1"/>
          </p:cNvSpPr>
          <p:nvPr>
            <p:ph type="subTitle" idx="1"/>
          </p:nvPr>
        </p:nvSpPr>
        <p:spPr>
          <a:xfrm>
            <a:off x="3045368" y="4074718"/>
            <a:ext cx="6105194" cy="682079"/>
          </a:xfrm>
        </p:spPr>
        <p:txBody>
          <a:bodyPr>
            <a:normAutofit/>
          </a:bodyPr>
          <a:lstStyle/>
          <a:p>
            <a:r>
              <a:rPr lang="en-US" b="1" i="1" dirty="0">
                <a:solidFill>
                  <a:srgbClr val="FFFFFF"/>
                </a:solidFill>
              </a:rPr>
              <a:t>By Commissioner Jill Haskell</a:t>
            </a:r>
          </a:p>
          <a:p>
            <a:endParaRPr lang="en-US" b="1" i="1" dirty="0">
              <a:solidFill>
                <a:srgbClr val="FFFFFF"/>
              </a:solidFill>
            </a:endParaRPr>
          </a:p>
          <a:p>
            <a:endParaRPr lang="en-US" dirty="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A6CFE-2747-43E9-8E8D-A8D85AE80116}"/>
              </a:ext>
            </a:extLst>
          </p:cNvPr>
          <p:cNvSpPr>
            <a:spLocks noGrp="1"/>
          </p:cNvSpPr>
          <p:nvPr>
            <p:ph type="title"/>
          </p:nvPr>
        </p:nvSpPr>
        <p:spPr>
          <a:xfrm>
            <a:off x="2095130" y="365124"/>
            <a:ext cx="8211845" cy="1676739"/>
          </a:xfrm>
        </p:spPr>
        <p:txBody>
          <a:bodyPr>
            <a:norm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Boater’s Skip Day </a:t>
            </a:r>
            <a:b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b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2019</a:t>
            </a:r>
            <a:endParaRPr lang="en-US" dirty="0"/>
          </a:p>
        </p:txBody>
      </p:sp>
      <p:sp>
        <p:nvSpPr>
          <p:cNvPr id="3" name="Content Placeholder 2">
            <a:extLst>
              <a:ext uri="{FF2B5EF4-FFF2-40B4-BE49-F238E27FC236}">
                <a16:creationId xmlns:a16="http://schemas.microsoft.com/office/drawing/2014/main" id="{FB3608E6-C6C6-4CDB-8FAF-B3E2FC6490E7}"/>
              </a:ext>
            </a:extLst>
          </p:cNvPr>
          <p:cNvSpPr>
            <a:spLocks noGrp="1"/>
          </p:cNvSpPr>
          <p:nvPr>
            <p:ph idx="1"/>
          </p:nvPr>
        </p:nvSpPr>
        <p:spPr>
          <a:xfrm>
            <a:off x="568171" y="2041862"/>
            <a:ext cx="11061577" cy="4136995"/>
          </a:xfrm>
        </p:spPr>
        <p:txBody>
          <a:bodyPr>
            <a:normAutofit lnSpcReduction="10000"/>
          </a:bodyPr>
          <a:lstStyle/>
          <a:p>
            <a:r>
              <a:rPr lang="en-US" sz="3200" dirty="0">
                <a:solidFill>
                  <a:schemeClr val="accent1">
                    <a:lumMod val="75000"/>
                  </a:schemeClr>
                </a:solidFill>
              </a:rPr>
              <a:t>What is it?  </a:t>
            </a:r>
            <a:r>
              <a:rPr lang="en-US" sz="3200" i="1" dirty="0">
                <a:solidFill>
                  <a:schemeClr val="accent1">
                    <a:lumMod val="75000"/>
                  </a:schemeClr>
                </a:solidFill>
              </a:rPr>
              <a:t>A loosely coordinated grouping of boaters that meet at Bayard Point. </a:t>
            </a:r>
          </a:p>
          <a:p>
            <a:r>
              <a:rPr lang="en-US" i="1" dirty="0"/>
              <a:t>It is rapidly becoming the premiere boating event in NE Florida. </a:t>
            </a:r>
          </a:p>
          <a:p>
            <a:r>
              <a:rPr lang="en-US" i="1" dirty="0"/>
              <a:t>It occurs annually on the second Friday in June.</a:t>
            </a:r>
          </a:p>
          <a:p>
            <a:endParaRPr lang="en-US" dirty="0">
              <a:hlinkClick r:id="rId2">
                <a:extLst>
                  <a:ext uri="{A12FA001-AC4F-418D-AE19-62706E023703}">
                    <ahyp:hlinkClr xmlns:ahyp="http://schemas.microsoft.com/office/drawing/2018/hyperlinkcolor" val="tx"/>
                  </a:ext>
                </a:extLst>
              </a:hlinkClick>
            </a:endParaRPr>
          </a:p>
          <a:p>
            <a:r>
              <a:rPr lang="en-US" dirty="0">
                <a:solidFill>
                  <a:schemeClr val="accent1">
                    <a:lumMod val="75000"/>
                  </a:schemeClr>
                </a:solidFill>
                <a:hlinkClick r:id="rId2">
                  <a:extLst>
                    <a:ext uri="{A12FA001-AC4F-418D-AE19-62706E023703}">
                      <ahyp:hlinkClr xmlns:ahyp="http://schemas.microsoft.com/office/drawing/2018/hyperlinkcolor" val="tx"/>
                    </a:ext>
                  </a:extLst>
                </a:hlinkClick>
              </a:rPr>
              <a:t>An interview with Lisa Almeida “</a:t>
            </a:r>
            <a:r>
              <a:rPr lang="en-US" i="1" dirty="0">
                <a:solidFill>
                  <a:schemeClr val="accent1">
                    <a:lumMod val="75000"/>
                  </a:schemeClr>
                </a:solidFill>
                <a:hlinkClick r:id="rId2">
                  <a:extLst>
                    <a:ext uri="{A12FA001-AC4F-418D-AE19-62706E023703}">
                      <ahyp:hlinkClr xmlns:ahyp="http://schemas.microsoft.com/office/drawing/2018/hyperlinkcolor" val="tx"/>
                    </a:ext>
                  </a:extLst>
                </a:hlinkClick>
              </a:rPr>
              <a:t>The </a:t>
            </a:r>
            <a:r>
              <a:rPr lang="en-US" i="1" dirty="0" err="1">
                <a:solidFill>
                  <a:schemeClr val="accent1">
                    <a:lumMod val="75000"/>
                  </a:schemeClr>
                </a:solidFill>
                <a:hlinkClick r:id="rId2">
                  <a:extLst>
                    <a:ext uri="{A12FA001-AC4F-418D-AE19-62706E023703}">
                      <ahyp:hlinkClr xmlns:ahyp="http://schemas.microsoft.com/office/drawing/2018/hyperlinkcolor" val="tx"/>
                    </a:ext>
                  </a:extLst>
                </a:hlinkClick>
              </a:rPr>
              <a:t>Boatanista</a:t>
            </a:r>
            <a:r>
              <a:rPr lang="en-US" i="1" dirty="0">
                <a:solidFill>
                  <a:schemeClr val="accent1">
                    <a:lumMod val="75000"/>
                  </a:schemeClr>
                </a:solidFill>
                <a:hlinkClick r:id="rId2">
                  <a:extLst>
                    <a:ext uri="{A12FA001-AC4F-418D-AE19-62706E023703}">
                      <ahyp:hlinkClr xmlns:ahyp="http://schemas.microsoft.com/office/drawing/2018/hyperlinkcolor" val="tx"/>
                    </a:ext>
                  </a:extLst>
                </a:hlinkClick>
              </a:rPr>
              <a:t>”:</a:t>
            </a:r>
          </a:p>
          <a:p>
            <a:pPr marL="0" indent="0">
              <a:buNone/>
            </a:pPr>
            <a:r>
              <a:rPr lang="en-US" u="sng" dirty="0">
                <a:hlinkClick r:id="rId2">
                  <a:extLst>
                    <a:ext uri="{A12FA001-AC4F-418D-AE19-62706E023703}">
                      <ahyp:hlinkClr xmlns:ahyp="http://schemas.microsoft.com/office/drawing/2018/hyperlinkcolor" val="tx"/>
                    </a:ext>
                  </a:extLst>
                </a:hlinkClick>
              </a:rPr>
              <a:t> </a:t>
            </a:r>
            <a:r>
              <a:rPr lang="en-US" dirty="0">
                <a:hlinkClick r:id="rId2"/>
              </a:rPr>
              <a:t>https://www.firstcoastnews.com/video/news/local/hundreds-of-boaters-participated-in-boater-skip-day-in-green-cove-springs/77-e2250422-b729-4719-8bfc-617ea705c4b9</a:t>
            </a:r>
            <a:endParaRPr lang="en-US" dirty="0"/>
          </a:p>
          <a:p>
            <a:endParaRPr lang="en-US" dirty="0"/>
          </a:p>
        </p:txBody>
      </p:sp>
      <p:sp>
        <p:nvSpPr>
          <p:cNvPr id="4" name="Rectangle 3">
            <a:extLst>
              <a:ext uri="{FF2B5EF4-FFF2-40B4-BE49-F238E27FC236}">
                <a16:creationId xmlns:a16="http://schemas.microsoft.com/office/drawing/2014/main" id="{84C02519-E122-446B-8C6A-EAEE63903466}"/>
              </a:ext>
            </a:extLst>
          </p:cNvPr>
          <p:cNvSpPr/>
          <p:nvPr/>
        </p:nvSpPr>
        <p:spPr>
          <a:xfrm>
            <a:off x="5934044" y="2261876"/>
            <a:ext cx="184730" cy="923330"/>
          </a:xfrm>
          <a:prstGeom prst="rect">
            <a:avLst/>
          </a:prstGeom>
          <a:noFill/>
        </p:spPr>
        <p:txBody>
          <a:bodyPr wrap="none" lIns="91440" tIns="45720" rIns="91440" bIns="45720">
            <a:spAutoFit/>
          </a:bodyPr>
          <a:lstStyle/>
          <a:p>
            <a:pPr algn="ct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269327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5C28C-9EBD-4ED3-A426-886134D8E928}"/>
              </a:ext>
            </a:extLst>
          </p:cNvPr>
          <p:cNvSpPr>
            <a:spLocks noGrp="1"/>
          </p:cNvSpPr>
          <p:nvPr>
            <p:ph type="title"/>
          </p:nvPr>
        </p:nvSpPr>
        <p:spPr>
          <a:xfrm>
            <a:off x="758735" y="-2685523"/>
            <a:ext cx="5120114" cy="1692794"/>
          </a:xfrm>
        </p:spPr>
        <p:txBody>
          <a:bodyPr vert="horz" lIns="91440" tIns="45720" rIns="91440" bIns="45720" rtlCol="0" anchor="ctr">
            <a:normAutofit/>
          </a:bodyPr>
          <a:lstStyle/>
          <a:p>
            <a:endParaRPr lang="en-US" sz="4400" b="1" i="1" dirty="0">
              <a:effectLst>
                <a:outerShdw blurRad="38100" dist="38100" dir="2700000" algn="tl">
                  <a:srgbClr val="000000">
                    <a:alpha val="43137"/>
                  </a:srgbClr>
                </a:outerShdw>
                <a:reflection blurRad="6350" stA="55000" endA="50" endPos="85000" dist="29997" dir="5400000" sy="-100000" algn="bl" rotWithShape="0"/>
              </a:effectLst>
            </a:endParaRPr>
          </a:p>
        </p:txBody>
      </p:sp>
      <p:cxnSp>
        <p:nvCxnSpPr>
          <p:cNvPr id="13" name="Straight Arrow Connector 1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01F9496C-8BFD-4BC4-BF21-01DA7BB0C2EC}"/>
              </a:ext>
            </a:extLst>
          </p:cNvPr>
          <p:cNvSpPr>
            <a:spLocks noGrp="1"/>
          </p:cNvSpPr>
          <p:nvPr>
            <p:ph type="body" sz="half" idx="2"/>
          </p:nvPr>
        </p:nvSpPr>
        <p:spPr>
          <a:xfrm>
            <a:off x="655321" y="2575034"/>
            <a:ext cx="5120113" cy="4167142"/>
          </a:xfrm>
        </p:spPr>
        <p:txBody>
          <a:bodyPr vert="horz" lIns="91440" tIns="45720" rIns="91440" bIns="45720" rtlCol="0">
            <a:normAutofit lnSpcReduction="10000"/>
          </a:bodyPr>
          <a:lstStyle/>
          <a:p>
            <a:pPr marL="285750" indent="-228600">
              <a:buFont typeface="Arial" panose="020B0604020202020204" pitchFamily="34" charset="0"/>
              <a:buChar char="•"/>
            </a:pPr>
            <a:r>
              <a:rPr lang="en-US" sz="2400" b="1" i="1" dirty="0"/>
              <a:t>Facebook Events </a:t>
            </a:r>
            <a:r>
              <a:rPr lang="en-US" sz="2400" b="1" dirty="0"/>
              <a:t>from June 7</a:t>
            </a:r>
            <a:r>
              <a:rPr lang="en-US" sz="2400" b="1" baseline="30000" dirty="0"/>
              <a:t>th</a:t>
            </a:r>
            <a:r>
              <a:rPr lang="en-US" sz="2400" b="1" dirty="0"/>
              <a:t> 2019 records that 1.6K people attended</a:t>
            </a:r>
          </a:p>
          <a:p>
            <a:pPr marL="285750" indent="-228600">
              <a:buFont typeface="Arial" panose="020B0604020202020204" pitchFamily="34" charset="0"/>
              <a:buChar char="•"/>
            </a:pPr>
            <a:endParaRPr lang="en-US" sz="1800" dirty="0">
              <a:hlinkClick r:id="rId2"/>
            </a:endParaRPr>
          </a:p>
          <a:p>
            <a:pPr marL="285750" indent="-228600">
              <a:buFont typeface="Arial" panose="020B0604020202020204" pitchFamily="34" charset="0"/>
              <a:buChar char="•"/>
            </a:pPr>
            <a:r>
              <a:rPr lang="en-US" sz="2000" b="1" dirty="0"/>
              <a:t>Folio Weekly reported: Jesse Dowling, owner of the  SOS Diner is quoted:</a:t>
            </a:r>
          </a:p>
          <a:p>
            <a:pPr marL="57150"/>
            <a:r>
              <a:rPr lang="en-US" sz="2000" dirty="0"/>
              <a:t>             </a:t>
            </a:r>
            <a:r>
              <a:rPr lang="en-US" sz="2000" b="1" i="1" dirty="0"/>
              <a:t>“Now in its fifth year, the event has grown from mere dozens to hundreds of boats. This year’s gathering is predicted to be bigger than ever. “</a:t>
            </a:r>
          </a:p>
          <a:p>
            <a:pPr marL="285750" indent="-228600">
              <a:buFont typeface="Arial" panose="020B0604020202020204" pitchFamily="34" charset="0"/>
              <a:buChar char="•"/>
            </a:pPr>
            <a:r>
              <a:rPr lang="en-US" sz="2000" dirty="0">
                <a:hlinkClick r:id="rId2"/>
              </a:rPr>
              <a:t>https://www.facebook.com/WJXT4TheLocalStation/videos/454309765332343/</a:t>
            </a:r>
            <a:r>
              <a:rPr lang="en-US" sz="2000" dirty="0"/>
              <a:t>  </a:t>
            </a:r>
            <a:r>
              <a:rPr lang="en-US" sz="2000" b="1" dirty="0"/>
              <a:t>                           	</a:t>
            </a:r>
          </a:p>
          <a:p>
            <a:pPr marL="57150"/>
            <a:r>
              <a:rPr lang="en-US" sz="2000" b="1" i="1" spc="200" dirty="0"/>
              <a:t>                    </a:t>
            </a:r>
            <a:r>
              <a:rPr lang="en-US" sz="2000" i="1" spc="200" dirty="0"/>
              <a:t>(Start video at 1min)</a:t>
            </a:r>
            <a:endParaRPr lang="en-US" sz="2000" b="1" i="1" spc="200" dirty="0"/>
          </a:p>
          <a:p>
            <a:pPr marL="57150"/>
            <a:endParaRPr lang="en-US" sz="2000" b="1" i="1" spc="200" dirty="0"/>
          </a:p>
          <a:p>
            <a:pPr marL="285750" indent="-228600">
              <a:buFont typeface="Arial" panose="020B0604020202020204" pitchFamily="34" charset="0"/>
              <a:buChar char="•"/>
            </a:pPr>
            <a:endParaRPr lang="en-US" sz="1800" i="1" spc="200" dirty="0"/>
          </a:p>
          <a:p>
            <a:pPr marL="285750" indent="-228600">
              <a:buFont typeface="Arial" panose="020B0604020202020204" pitchFamily="34" charset="0"/>
              <a:buChar char="•"/>
            </a:pPr>
            <a:endParaRPr lang="en-US" sz="1800" i="1" spc="200" dirty="0"/>
          </a:p>
          <a:p>
            <a:pPr marL="285750" indent="-228600">
              <a:buFont typeface="Arial" panose="020B0604020202020204" pitchFamily="34" charset="0"/>
              <a:buChar char="•"/>
            </a:pPr>
            <a:endParaRPr lang="en-US" sz="1800" i="1" spc="200" dirty="0"/>
          </a:p>
          <a:p>
            <a:pPr marL="285750" indent="-228600">
              <a:buFont typeface="Arial" panose="020B0604020202020204" pitchFamily="34" charset="0"/>
              <a:buChar char="•"/>
            </a:pPr>
            <a:endParaRPr lang="en-US" sz="1800" i="1" spc="200" dirty="0"/>
          </a:p>
        </p:txBody>
      </p:sp>
      <p:pic>
        <p:nvPicPr>
          <p:cNvPr id="8" name="Picture Placeholder 7" descr="A group of people on a boat in the water&#10;&#10;Description automatically generated">
            <a:extLst>
              <a:ext uri="{FF2B5EF4-FFF2-40B4-BE49-F238E27FC236}">
                <a16:creationId xmlns:a16="http://schemas.microsoft.com/office/drawing/2014/main" id="{F2141765-9A51-4B0E-A9F8-E0A12B3D480C}"/>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7108" r="41467"/>
          <a:stretch/>
        </p:blipFill>
        <p:spPr>
          <a:xfrm>
            <a:off x="5878849" y="-992728"/>
            <a:ext cx="6313150" cy="4167142"/>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5" name="Rectangle: Beveled 4">
            <a:extLst>
              <a:ext uri="{FF2B5EF4-FFF2-40B4-BE49-F238E27FC236}">
                <a16:creationId xmlns:a16="http://schemas.microsoft.com/office/drawing/2014/main" id="{54109728-5A83-4287-8CF5-FFD913DD9D05}"/>
              </a:ext>
            </a:extLst>
          </p:cNvPr>
          <p:cNvSpPr/>
          <p:nvPr/>
        </p:nvSpPr>
        <p:spPr>
          <a:xfrm>
            <a:off x="758735" y="250825"/>
            <a:ext cx="4305634" cy="1807097"/>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3600" b="1" i="1" dirty="0">
                <a:solidFill>
                  <a:schemeClr val="bg1"/>
                </a:solidFill>
                <a:effectLst>
                  <a:outerShdw blurRad="38100" dist="38100" dir="2700000" algn="tl">
                    <a:srgbClr val="000000">
                      <a:alpha val="43137"/>
                    </a:srgbClr>
                  </a:outerShdw>
                  <a:reflection blurRad="6350" stA="55000" endA="50" endPos="85000" dist="29997" dir="5400000" sy="-100000" algn="bl" rotWithShape="0"/>
                </a:effectLst>
              </a:rPr>
              <a:t>It’s Growing!!</a:t>
            </a:r>
            <a:endParaRPr lang="en-US" sz="3600" dirty="0">
              <a:solidFill>
                <a:schemeClr val="bg1"/>
              </a:solidFill>
            </a:endParaRPr>
          </a:p>
        </p:txBody>
      </p:sp>
      <p:sp>
        <p:nvSpPr>
          <p:cNvPr id="6" name="Rectangle: Beveled 5">
            <a:extLst>
              <a:ext uri="{FF2B5EF4-FFF2-40B4-BE49-F238E27FC236}">
                <a16:creationId xmlns:a16="http://schemas.microsoft.com/office/drawing/2014/main" id="{0CCDE3A3-BB73-4731-B2DE-B3919D1DF80B}"/>
              </a:ext>
            </a:extLst>
          </p:cNvPr>
          <p:cNvSpPr/>
          <p:nvPr/>
        </p:nvSpPr>
        <p:spPr>
          <a:xfrm>
            <a:off x="7233138" y="-361133"/>
            <a:ext cx="4958861" cy="105092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2014 Performance Boats &amp; Locals</a:t>
            </a:r>
          </a:p>
        </p:txBody>
      </p:sp>
      <p:pic>
        <p:nvPicPr>
          <p:cNvPr id="10" name="Picture 9" descr="A picture containing table, road, room, large&#10;&#10;Description automatically generated">
            <a:extLst>
              <a:ext uri="{FF2B5EF4-FFF2-40B4-BE49-F238E27FC236}">
                <a16:creationId xmlns:a16="http://schemas.microsoft.com/office/drawing/2014/main" id="{7F58A844-F0B6-4779-87EE-85AC29BD1A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8849" y="3352800"/>
            <a:ext cx="6313150" cy="3647929"/>
          </a:xfrm>
          <a:prstGeom prst="rect">
            <a:avLst/>
          </a:prstGeom>
        </p:spPr>
      </p:pic>
      <p:sp>
        <p:nvSpPr>
          <p:cNvPr id="12" name="Rectangle: Beveled 11">
            <a:extLst>
              <a:ext uri="{FF2B5EF4-FFF2-40B4-BE49-F238E27FC236}">
                <a16:creationId xmlns:a16="http://schemas.microsoft.com/office/drawing/2014/main" id="{E86A1539-2E02-4E12-92F5-95F988B0D3AA}"/>
              </a:ext>
            </a:extLst>
          </p:cNvPr>
          <p:cNvSpPr/>
          <p:nvPr/>
        </p:nvSpPr>
        <p:spPr>
          <a:xfrm>
            <a:off x="8778240" y="3352801"/>
            <a:ext cx="3413760" cy="73152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2019 A Great Variety of Boats</a:t>
            </a:r>
          </a:p>
        </p:txBody>
      </p:sp>
    </p:spTree>
    <p:extLst>
      <p:ext uri="{BB962C8B-B14F-4D97-AF65-F5344CB8AC3E}">
        <p14:creationId xmlns:p14="http://schemas.microsoft.com/office/powerpoint/2010/main" val="4104633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A84435-3F37-4EE0-83E0-6D6F2237C4AB}"/>
              </a:ext>
            </a:extLst>
          </p:cNvPr>
          <p:cNvSpPr>
            <a:spLocks noGrp="1"/>
          </p:cNvSpPr>
          <p:nvPr>
            <p:ph type="title"/>
          </p:nvPr>
        </p:nvSpPr>
        <p:spPr>
          <a:xfrm>
            <a:off x="680445" y="30240"/>
            <a:ext cx="5120114" cy="1539056"/>
          </a:xfrm>
        </p:spPr>
        <p:txBody>
          <a:bodyPr vert="horz" lIns="91440" tIns="45720" rIns="91440" bIns="45720" rtlCol="0" anchor="ctr">
            <a:normAutofit/>
          </a:bodyPr>
          <a:lstStyle/>
          <a:p>
            <a:r>
              <a:rPr lang="en-US" dirty="0"/>
              <a:t>Economic Impact </a:t>
            </a:r>
          </a:p>
        </p:txBody>
      </p:sp>
      <p:cxnSp>
        <p:nvCxnSpPr>
          <p:cNvPr id="18" name="Straight Arrow Connector 17">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F9A8D6ED-B6B5-42FC-85E6-353FA1BD2CE8}"/>
              </a:ext>
            </a:extLst>
          </p:cNvPr>
          <p:cNvSpPr/>
          <p:nvPr/>
        </p:nvSpPr>
        <p:spPr>
          <a:xfrm>
            <a:off x="707028" y="1668796"/>
            <a:ext cx="5120113" cy="4282963"/>
          </a:xfrm>
          <a:prstGeom prst="rect">
            <a:avLst/>
          </a:prstGeom>
        </p:spPr>
        <p:txBody>
          <a:bodyPr vert="horz" lIns="91440" tIns="45720" rIns="91440" bIns="45720" rtlCol="0">
            <a:normAutofit/>
          </a:bodyPr>
          <a:lstStyle/>
          <a:p>
            <a:pPr>
              <a:lnSpc>
                <a:spcPct val="90000"/>
              </a:lnSpc>
              <a:spcAft>
                <a:spcPts val="1000"/>
              </a:spcAft>
            </a:pPr>
            <a:r>
              <a:rPr lang="en-US" dirty="0">
                <a:effectLst/>
              </a:rPr>
              <a:t>***Jesse Dowling, of the SOS Diner, talks about the business of Boater’s Skip Day:</a:t>
            </a:r>
          </a:p>
          <a:p>
            <a:pPr>
              <a:lnSpc>
                <a:spcPct val="90000"/>
              </a:lnSpc>
              <a:spcAft>
                <a:spcPts val="1000"/>
              </a:spcAft>
            </a:pPr>
            <a:r>
              <a:rPr lang="en-US" dirty="0"/>
              <a:t>“Once we start serving, we don’t stop until people start leaving,” Dowling said. “It was </a:t>
            </a:r>
            <a:r>
              <a:rPr lang="en-US" dirty="0" err="1"/>
              <a:t>kinda</a:t>
            </a:r>
            <a:r>
              <a:rPr lang="en-US" dirty="0"/>
              <a:t> slow going at first, but now it’s a monster. Now everybody knows. We’re feeding them when they get there and feeding them when they leave.”</a:t>
            </a:r>
          </a:p>
          <a:p>
            <a:pPr>
              <a:lnSpc>
                <a:spcPct val="90000"/>
              </a:lnSpc>
              <a:spcAft>
                <a:spcPts val="1000"/>
              </a:spcAft>
            </a:pPr>
            <a:r>
              <a:rPr lang="en-US" dirty="0"/>
              <a:t>***Boats and guests buy fuel, ice, drinks and supplies from local businesses.  </a:t>
            </a:r>
          </a:p>
          <a:p>
            <a:pPr>
              <a:lnSpc>
                <a:spcPct val="90000"/>
              </a:lnSpc>
              <a:spcAft>
                <a:spcPts val="1000"/>
              </a:spcAft>
            </a:pPr>
            <a:endParaRPr lang="en-US" dirty="0"/>
          </a:p>
        </p:txBody>
      </p:sp>
      <p:pic>
        <p:nvPicPr>
          <p:cNvPr id="6" name="Picture 5" descr="A group of people in a boat on a body of water&#10;&#10;Description automatically generated">
            <a:extLst>
              <a:ext uri="{FF2B5EF4-FFF2-40B4-BE49-F238E27FC236}">
                <a16:creationId xmlns:a16="http://schemas.microsoft.com/office/drawing/2014/main" id="{811606B4-1412-4B2F-82C7-7D4EE2301E46}"/>
              </a:ext>
            </a:extLst>
          </p:cNvPr>
          <p:cNvPicPr>
            <a:picLocks noChangeAspect="1"/>
          </p:cNvPicPr>
          <p:nvPr/>
        </p:nvPicPr>
        <p:blipFill rotWithShape="1">
          <a:blip r:embed="rId2">
            <a:extLst>
              <a:ext uri="{28A0092B-C50C-407E-A947-70E740481C1C}">
                <a14:useLocalDpi xmlns:a14="http://schemas.microsoft.com/office/drawing/2010/main" val="0"/>
              </a:ext>
            </a:extLst>
          </a:blip>
          <a:srcRect l="23986" r="14566"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5" name="Picture 4" descr="A large boat in the water&#10;&#10;Description automatically generated">
            <a:extLst>
              <a:ext uri="{FF2B5EF4-FFF2-40B4-BE49-F238E27FC236}">
                <a16:creationId xmlns:a16="http://schemas.microsoft.com/office/drawing/2014/main" id="{732451A0-7C9E-4DEF-A1AD-311CFEE890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127" y="4541520"/>
            <a:ext cx="4762500" cy="2202398"/>
          </a:xfrm>
          <a:prstGeom prst="rect">
            <a:avLst/>
          </a:prstGeom>
        </p:spPr>
      </p:pic>
    </p:spTree>
    <p:extLst>
      <p:ext uri="{BB962C8B-B14F-4D97-AF65-F5344CB8AC3E}">
        <p14:creationId xmlns:p14="http://schemas.microsoft.com/office/powerpoint/2010/main" val="1373592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CD476-CCCA-43D2-A3D3-A1DA37C107BA}"/>
              </a:ext>
            </a:extLst>
          </p:cNvPr>
          <p:cNvSpPr>
            <a:spLocks noGrp="1"/>
          </p:cNvSpPr>
          <p:nvPr>
            <p:ph type="title"/>
          </p:nvPr>
        </p:nvSpPr>
        <p:spPr>
          <a:xfrm>
            <a:off x="361950" y="457200"/>
            <a:ext cx="5553075" cy="1600200"/>
          </a:xfrm>
        </p:spPr>
        <p:txBody>
          <a:bodyPr>
            <a:normAutofit fontScale="90000"/>
          </a:bodyPr>
          <a:lstStyle/>
          <a:p>
            <a:r>
              <a:rPr lang="en-US" dirty="0">
                <a:solidFill>
                  <a:srgbClr val="FF0000"/>
                </a:solidFill>
              </a:rPr>
              <a:t>Task:  “</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 city should </a:t>
            </a:r>
            <a:r>
              <a:rPr lang="en-US" b="1" i="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cultivate a culture</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that proclaims the great attributes of our rivers and ocean.”</a:t>
            </a:r>
            <a:endParaRPr lang="en-US" dirty="0">
              <a:solidFill>
                <a:srgbClr val="FF0000"/>
              </a:solidFill>
            </a:endParaRPr>
          </a:p>
        </p:txBody>
      </p:sp>
      <p:sp>
        <p:nvSpPr>
          <p:cNvPr id="7" name="Content Placeholder 6">
            <a:extLst>
              <a:ext uri="{FF2B5EF4-FFF2-40B4-BE49-F238E27FC236}">
                <a16:creationId xmlns:a16="http://schemas.microsoft.com/office/drawing/2014/main" id="{3AB17B28-FED7-4C81-BCA7-267DB000EA8E}"/>
              </a:ext>
            </a:extLst>
          </p:cNvPr>
          <p:cNvSpPr>
            <a:spLocks noGrp="1"/>
          </p:cNvSpPr>
          <p:nvPr>
            <p:ph idx="1"/>
          </p:nvPr>
        </p:nvSpPr>
        <p:spPr>
          <a:xfrm>
            <a:off x="6648450" y="752473"/>
            <a:ext cx="5181600" cy="5896901"/>
          </a:xfrm>
        </p:spPr>
        <p:txBody>
          <a:bodyPr>
            <a:normAutofit fontScale="85000" lnSpcReduction="20000"/>
          </a:bodyPr>
          <a:lstStyle/>
          <a:p>
            <a:pPr marL="0" indent="0">
              <a:buNone/>
            </a:pPr>
            <a:r>
              <a:rPr lang="en-US" u="sng" dirty="0">
                <a:hlinkClick r:id="rId2"/>
              </a:rPr>
              <a:t>***Facebook Comments***</a:t>
            </a:r>
          </a:p>
          <a:p>
            <a:pPr marL="0" indent="0">
              <a:buNone/>
            </a:pPr>
            <a:endParaRPr lang="en-US" u="sng" dirty="0">
              <a:hlinkClick r:id="rId2"/>
            </a:endParaRPr>
          </a:p>
          <a:p>
            <a:r>
              <a:rPr lang="en-US" b="1" u="sng" dirty="0">
                <a:hlinkClick r:id="rId2"/>
              </a:rPr>
              <a:t>Travis Napier</a:t>
            </a:r>
            <a:r>
              <a:rPr lang="en-US" dirty="0"/>
              <a:t>, that's a lot of people for an event we have never heard of. Ha</a:t>
            </a:r>
          </a:p>
          <a:p>
            <a:r>
              <a:rPr lang="en-US" b="1" u="sng" dirty="0">
                <a:hlinkClick r:id="rId3"/>
              </a:rPr>
              <a:t>David Sage</a:t>
            </a:r>
            <a:r>
              <a:rPr lang="en-US" dirty="0"/>
              <a:t> · 1:03 </a:t>
            </a:r>
            <a:r>
              <a:rPr lang="en-US" u="sng" dirty="0">
                <a:hlinkClick r:id="rId4"/>
              </a:rPr>
              <a:t>Ashley Lee Evans</a:t>
            </a:r>
            <a:r>
              <a:rPr lang="en-US" dirty="0"/>
              <a:t> why we need a boat lol</a:t>
            </a:r>
          </a:p>
          <a:p>
            <a:r>
              <a:rPr lang="en-US" b="1" u="sng" dirty="0">
                <a:hlinkClick r:id="rId5"/>
              </a:rPr>
              <a:t>Elizabeth Dale Poston</a:t>
            </a:r>
            <a:r>
              <a:rPr lang="en-US" dirty="0"/>
              <a:t> · 1:12 Where at in the water</a:t>
            </a:r>
          </a:p>
          <a:p>
            <a:r>
              <a:rPr lang="en-US" dirty="0"/>
              <a:t> · </a:t>
            </a:r>
            <a:r>
              <a:rPr lang="en-US" b="1" u="sng" dirty="0">
                <a:hlinkClick r:id="rId6"/>
              </a:rPr>
              <a:t>Andres G. Falcon</a:t>
            </a:r>
            <a:r>
              <a:rPr lang="en-US" dirty="0"/>
              <a:t> · 1:13 Next time we have to be there </a:t>
            </a:r>
            <a:r>
              <a:rPr lang="en-US" u="sng" dirty="0">
                <a:hlinkClick r:id="rId7"/>
              </a:rPr>
              <a:t>Brandon Smith</a:t>
            </a:r>
            <a:endParaRPr lang="en-US" dirty="0"/>
          </a:p>
          <a:p>
            <a:pPr marL="0" indent="0">
              <a:buNone/>
            </a:pPr>
            <a:endParaRPr lang="en-US" dirty="0"/>
          </a:p>
          <a:p>
            <a:r>
              <a:rPr lang="en-US" b="1" u="sng" dirty="0">
                <a:hlinkClick r:id="rId8"/>
              </a:rPr>
              <a:t>Becky Henderson Smith</a:t>
            </a:r>
            <a:r>
              <a:rPr lang="en-US" dirty="0"/>
              <a:t> · 1:22 Best BSD yet!! </a:t>
            </a:r>
            <a:r>
              <a:rPr lang="en-US" u="sng" dirty="0">
                <a:hlinkClick r:id="rId9"/>
              </a:rPr>
              <a:t>Chris Verderane</a:t>
            </a:r>
            <a:endParaRPr lang="en-US" dirty="0"/>
          </a:p>
          <a:p>
            <a:endParaRPr lang="en-US" dirty="0"/>
          </a:p>
        </p:txBody>
      </p:sp>
      <p:sp>
        <p:nvSpPr>
          <p:cNvPr id="3" name="Text Placeholder 2">
            <a:extLst>
              <a:ext uri="{FF2B5EF4-FFF2-40B4-BE49-F238E27FC236}">
                <a16:creationId xmlns:a16="http://schemas.microsoft.com/office/drawing/2014/main" id="{63908827-15A3-481F-8C4D-93FC948855F3}"/>
              </a:ext>
            </a:extLst>
          </p:cNvPr>
          <p:cNvSpPr>
            <a:spLocks noGrp="1"/>
          </p:cNvSpPr>
          <p:nvPr>
            <p:ph type="body" sz="half" idx="2"/>
          </p:nvPr>
        </p:nvSpPr>
        <p:spPr>
          <a:xfrm>
            <a:off x="239713" y="2219325"/>
            <a:ext cx="5504139" cy="267227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r>
              <a:rPr lang="en-US" sz="2000" dirty="0"/>
              <a:t>We already have some of these activities, we need to diversify &amp; celebrate them on a grander scale:</a:t>
            </a:r>
          </a:p>
          <a:p>
            <a:pPr marL="285750" indent="-285750">
              <a:buFont typeface="Arial" panose="020B0604020202020204" pitchFamily="34" charset="0"/>
              <a:buChar char="•"/>
            </a:pPr>
            <a:r>
              <a:rPr lang="en-US" dirty="0"/>
              <a:t>People are unaware of boating events that occur on local waters</a:t>
            </a:r>
          </a:p>
          <a:p>
            <a:pPr marL="285750" indent="-285750">
              <a:buFont typeface="Arial" panose="020B0604020202020204" pitchFamily="34" charset="0"/>
              <a:buChar char="•"/>
            </a:pPr>
            <a:r>
              <a:rPr lang="en-US" dirty="0"/>
              <a:t>City government support would help bring media attention to BSD and other on-water events</a:t>
            </a:r>
          </a:p>
          <a:p>
            <a:pPr marL="285750" indent="-285750">
              <a:buFont typeface="Arial" panose="020B0604020202020204" pitchFamily="34" charset="0"/>
              <a:buChar char="•"/>
            </a:pPr>
            <a:r>
              <a:rPr lang="en-US" dirty="0"/>
              <a:t>Special Events has a data base of boater’s information</a:t>
            </a:r>
          </a:p>
          <a:p>
            <a:pPr marL="285750" indent="-285750">
              <a:buFont typeface="Arial" panose="020B0604020202020204" pitchFamily="34" charset="0"/>
              <a:buChar char="•"/>
            </a:pPr>
            <a:r>
              <a:rPr lang="en-US" dirty="0"/>
              <a:t>COJ could provide printed materials for distribution </a:t>
            </a:r>
            <a:r>
              <a:rPr lang="en-US"/>
              <a:t>&amp; advertising </a:t>
            </a:r>
            <a:endParaRPr lang="en-US" dirty="0"/>
          </a:p>
          <a:p>
            <a:pPr marL="285750" indent="-285750">
              <a:buFont typeface="Arial" panose="020B0604020202020204" pitchFamily="34" charset="0"/>
              <a:buChar char="•"/>
            </a:pPr>
            <a:endParaRPr lang="en-US" dirty="0"/>
          </a:p>
          <a:p>
            <a:endParaRPr lang="en-US" dirty="0"/>
          </a:p>
          <a:p>
            <a:endParaRPr lang="en-US" dirty="0"/>
          </a:p>
        </p:txBody>
      </p:sp>
      <p:sp>
        <p:nvSpPr>
          <p:cNvPr id="8" name="TextBox 7">
            <a:extLst>
              <a:ext uri="{FF2B5EF4-FFF2-40B4-BE49-F238E27FC236}">
                <a16:creationId xmlns:a16="http://schemas.microsoft.com/office/drawing/2014/main" id="{BC3CA68B-78FA-4A75-9765-0EF5EDB316BC}"/>
              </a:ext>
            </a:extLst>
          </p:cNvPr>
          <p:cNvSpPr txBox="1"/>
          <p:nvPr/>
        </p:nvSpPr>
        <p:spPr>
          <a:xfrm>
            <a:off x="323850" y="752474"/>
            <a:ext cx="5619750" cy="1400175"/>
          </a:xfrm>
          <a:prstGeom prst="rect">
            <a:avLst/>
          </a:prstGeom>
          <a:noFill/>
          <a:effectLst>
            <a:glow rad="63500">
              <a:schemeClr val="accent4">
                <a:satMod val="175000"/>
                <a:alpha val="40000"/>
              </a:schemeClr>
            </a:glow>
          </a:effectLst>
        </p:spPr>
        <p:txBody>
          <a:bodyPr wrap="square" rtlCol="0">
            <a:spAutoFit/>
          </a:bodyPr>
          <a:lstStyle/>
          <a:p>
            <a:endParaRPr lang="en-US" dirty="0"/>
          </a:p>
        </p:txBody>
      </p:sp>
      <p:pic>
        <p:nvPicPr>
          <p:cNvPr id="5" name="Picture 4" descr="A picture containing object, clock&#10;&#10;Description automatically generated">
            <a:extLst>
              <a:ext uri="{FF2B5EF4-FFF2-40B4-BE49-F238E27FC236}">
                <a16:creationId xmlns:a16="http://schemas.microsoft.com/office/drawing/2014/main" id="{1CBBCB35-55CD-44E9-8C92-E625A619BB2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74641" y="4980060"/>
            <a:ext cx="2434282" cy="1669314"/>
          </a:xfrm>
          <a:prstGeom prst="rect">
            <a:avLst/>
          </a:prstGeom>
        </p:spPr>
      </p:pic>
    </p:spTree>
    <p:extLst>
      <p:ext uri="{BB962C8B-B14F-4D97-AF65-F5344CB8AC3E}">
        <p14:creationId xmlns:p14="http://schemas.microsoft.com/office/powerpoint/2010/main" val="2945707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ater&#10;&#10;Description automatically generated">
            <a:extLst>
              <a:ext uri="{FF2B5EF4-FFF2-40B4-BE49-F238E27FC236}">
                <a16:creationId xmlns:a16="http://schemas.microsoft.com/office/drawing/2014/main" id="{38286EDF-7E98-4E52-8B97-1929B3FAC7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4969" y="0"/>
            <a:ext cx="4562061" cy="6858000"/>
          </a:xfrm>
          <a:prstGeom prst="rect">
            <a:avLst/>
          </a:prstGeom>
        </p:spPr>
      </p:pic>
    </p:spTree>
    <p:extLst>
      <p:ext uri="{BB962C8B-B14F-4D97-AF65-F5344CB8AC3E}">
        <p14:creationId xmlns:p14="http://schemas.microsoft.com/office/powerpoint/2010/main" val="1727180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2739-D598-4379-A057-28F4052E7771}"/>
              </a:ext>
            </a:extLst>
          </p:cNvPr>
          <p:cNvSpPr>
            <a:spLocks noGrp="1"/>
          </p:cNvSpPr>
          <p:nvPr>
            <p:ph type="title"/>
          </p:nvPr>
        </p:nvSpPr>
        <p:spPr>
          <a:xfrm>
            <a:off x="839787" y="998738"/>
            <a:ext cx="3932237" cy="628650"/>
          </a:xfrm>
        </p:spPr>
        <p:txBody>
          <a:bodyPr>
            <a:normAutofit fontScale="90000"/>
          </a:bodyPr>
          <a:lstStyle/>
          <a:p>
            <a:r>
              <a:rPr lang="en-US" b="1" i="1" u="sng" dirty="0"/>
              <a:t>Let’s Make it Official</a:t>
            </a:r>
            <a:br>
              <a:rPr lang="en-US" dirty="0"/>
            </a:br>
            <a:endParaRPr lang="en-US" dirty="0"/>
          </a:p>
        </p:txBody>
      </p:sp>
      <p:pic>
        <p:nvPicPr>
          <p:cNvPr id="5" name="Picture 4">
            <a:extLst>
              <a:ext uri="{FF2B5EF4-FFF2-40B4-BE49-F238E27FC236}">
                <a16:creationId xmlns:a16="http://schemas.microsoft.com/office/drawing/2014/main" id="{3C36499C-F4BB-4D91-B0A8-37324A4A1797}"/>
              </a:ext>
            </a:extLst>
          </p:cNvPr>
          <p:cNvPicPr>
            <a:picLocks noChangeAspect="1"/>
          </p:cNvPicPr>
          <p:nvPr/>
        </p:nvPicPr>
        <p:blipFill>
          <a:blip r:embed="rId2"/>
          <a:stretch>
            <a:fillRect/>
          </a:stretch>
        </p:blipFill>
        <p:spPr>
          <a:xfrm>
            <a:off x="7419977" y="257175"/>
            <a:ext cx="4161737" cy="6610350"/>
          </a:xfrm>
          <a:prstGeom prst="rect">
            <a:avLst/>
          </a:prstGeom>
        </p:spPr>
      </p:pic>
      <p:sp>
        <p:nvSpPr>
          <p:cNvPr id="4" name="Text Placeholder 3">
            <a:extLst>
              <a:ext uri="{FF2B5EF4-FFF2-40B4-BE49-F238E27FC236}">
                <a16:creationId xmlns:a16="http://schemas.microsoft.com/office/drawing/2014/main" id="{A75836F8-0857-41C7-BB56-378EE20A58C2}"/>
              </a:ext>
            </a:extLst>
          </p:cNvPr>
          <p:cNvSpPr>
            <a:spLocks noGrp="1"/>
          </p:cNvSpPr>
          <p:nvPr>
            <p:ph type="body" sz="half" idx="2"/>
          </p:nvPr>
        </p:nvSpPr>
        <p:spPr>
          <a:xfrm>
            <a:off x="313563" y="1627388"/>
            <a:ext cx="4238625" cy="5314951"/>
          </a:xfrm>
        </p:spPr>
        <p:txBody>
          <a:bodyPr/>
          <a:lstStyle/>
          <a:p>
            <a:pPr marL="285750" indent="-285750">
              <a:buFont typeface="Wingdings" panose="05000000000000000000" pitchFamily="2" charset="2"/>
              <a:buChar char="ü"/>
            </a:pPr>
            <a:r>
              <a:rPr lang="en-US" dirty="0"/>
              <a:t>There were 128 Mayoral proclamations in 2018</a:t>
            </a:r>
          </a:p>
          <a:p>
            <a:endParaRPr lang="en-US" dirty="0"/>
          </a:p>
          <a:p>
            <a:pPr marL="285750" indent="-285750">
              <a:buFont typeface="Wingdings" panose="05000000000000000000" pitchFamily="2" charset="2"/>
              <a:buChar char="ü"/>
            </a:pPr>
            <a:r>
              <a:rPr lang="en-US" dirty="0"/>
              <a:t>There were 104 Mayoral proclamations in 2019 (January thru November)</a:t>
            </a:r>
          </a:p>
          <a:p>
            <a:endParaRPr lang="en-US" dirty="0"/>
          </a:p>
          <a:p>
            <a:pPr marL="285750" indent="-285750">
              <a:buFont typeface="Wingdings" panose="05000000000000000000" pitchFamily="2" charset="2"/>
              <a:buChar char="ü"/>
            </a:pPr>
            <a:r>
              <a:rPr lang="en-US" dirty="0"/>
              <a:t>Only 2 were related to Maritime </a:t>
            </a:r>
            <a:r>
              <a:rPr lang="en-US" dirty="0" err="1"/>
              <a:t>Activites</a:t>
            </a:r>
            <a:endParaRPr lang="en-US" dirty="0"/>
          </a:p>
          <a:p>
            <a:r>
              <a:rPr lang="en-US" dirty="0"/>
              <a:t>       (Honoring the El Faro and Maritime Day)</a:t>
            </a:r>
            <a:r>
              <a:rPr lang="en-US" dirty="0">
                <a:solidFill>
                  <a:srgbClr val="000000"/>
                </a:solidFill>
                <a:latin typeface="Arial" panose="020B0604020202020204" pitchFamily="34" charset="0"/>
                <a:ea typeface="Calibri" panose="020F0502020204030204" pitchFamily="34" charset="0"/>
              </a:rPr>
              <a:t> </a:t>
            </a:r>
          </a:p>
          <a:p>
            <a:endParaRPr lang="en-US" dirty="0">
              <a:solidFill>
                <a:srgbClr val="000000"/>
              </a:solidFill>
              <a:latin typeface="Arial" panose="020B0604020202020204" pitchFamily="34" charset="0"/>
              <a:ea typeface="Calibri" panose="020F0502020204030204" pitchFamily="34" charset="0"/>
            </a:endParaRPr>
          </a:p>
          <a:p>
            <a:pPr marL="285750" indent="-285750">
              <a:buFont typeface="Wingdings" panose="05000000000000000000" pitchFamily="2" charset="2"/>
              <a:buChar char="ü"/>
            </a:pPr>
            <a:r>
              <a:rPr lang="en-US" dirty="0">
                <a:solidFill>
                  <a:srgbClr val="000000"/>
                </a:solidFill>
                <a:ea typeface="Calibri" panose="020F0502020204030204" pitchFamily="34" charset="0"/>
              </a:rPr>
              <a:t>“The Mayor's Office issues proclamations to recognize the contributions of organizations and individuals in Jacksonville, as well as to increase awareness for significant issues or important events throughout the city.”                 			COJ.net </a:t>
            </a:r>
            <a:endParaRPr lang="en-US" dirty="0"/>
          </a:p>
          <a:p>
            <a:endParaRPr lang="en-US" dirty="0"/>
          </a:p>
          <a:p>
            <a:endParaRPr lang="en-US" dirty="0"/>
          </a:p>
        </p:txBody>
      </p:sp>
      <p:pic>
        <p:nvPicPr>
          <p:cNvPr id="7" name="Picture 6" descr="A close up of a clock&#10;&#10;Description automatically generated">
            <a:extLst>
              <a:ext uri="{FF2B5EF4-FFF2-40B4-BE49-F238E27FC236}">
                <a16:creationId xmlns:a16="http://schemas.microsoft.com/office/drawing/2014/main" id="{525E9806-BD84-4557-A7B4-C621600030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2188" y="1977547"/>
            <a:ext cx="2467737" cy="2105025"/>
          </a:xfrm>
          <a:prstGeom prst="rect">
            <a:avLst/>
          </a:prstGeom>
        </p:spPr>
      </p:pic>
    </p:spTree>
    <p:extLst>
      <p:ext uri="{BB962C8B-B14F-4D97-AF65-F5344CB8AC3E}">
        <p14:creationId xmlns:p14="http://schemas.microsoft.com/office/powerpoint/2010/main" val="577227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28F5EC-53B4-4F14-B141-D0B4A8F3BBC6}"/>
              </a:ext>
            </a:extLst>
          </p:cNvPr>
          <p:cNvSpPr/>
          <p:nvPr/>
        </p:nvSpPr>
        <p:spPr>
          <a:xfrm>
            <a:off x="594804" y="3851559"/>
            <a:ext cx="11301273" cy="2585323"/>
          </a:xfrm>
          <a:prstGeom prst="rect">
            <a:avLst/>
          </a:prstGeom>
        </p:spPr>
        <p:txBody>
          <a:bodyPr wrap="square">
            <a:spAutoFit/>
          </a:bodyPr>
          <a:lstStyle/>
          <a:p>
            <a:pPr algn="ctr"/>
            <a:r>
              <a:rPr lang="en-US" sz="5400" b="1" u="wavyDbl" kern="1500" dirty="0">
                <a:ln w="22225">
                  <a:solidFill>
                    <a:schemeClr val="accent2"/>
                  </a:solidFill>
                  <a:prstDash val="solid"/>
                </a:ln>
                <a:solidFill>
                  <a:srgbClr val="CC0000"/>
                </a:solidFill>
                <a:uFill>
                  <a:solidFill>
                    <a:srgbClr val="FFC000"/>
                  </a:solidFill>
                </a:uFill>
              </a:rPr>
              <a:t>Support a Mayoral Proclamation </a:t>
            </a:r>
          </a:p>
          <a:p>
            <a:pPr algn="ctr"/>
            <a:r>
              <a:rPr lang="en-US" sz="5400" b="1" u="wavyDbl" kern="1500" dirty="0">
                <a:ln w="22225">
                  <a:solidFill>
                    <a:schemeClr val="accent2"/>
                  </a:solidFill>
                  <a:prstDash val="solid"/>
                </a:ln>
                <a:solidFill>
                  <a:srgbClr val="CC0000"/>
                </a:solidFill>
                <a:uFill>
                  <a:solidFill>
                    <a:srgbClr val="FFC000"/>
                  </a:solidFill>
                </a:uFill>
              </a:rPr>
              <a:t>to designate the Second Friday in June </a:t>
            </a:r>
          </a:p>
          <a:p>
            <a:pPr algn="ctr"/>
            <a:r>
              <a:rPr lang="en-US" sz="5400" b="1" u="wavyDbl" kern="1500" dirty="0">
                <a:ln w="22225">
                  <a:solidFill>
                    <a:schemeClr val="accent2"/>
                  </a:solidFill>
                  <a:prstDash val="solid"/>
                </a:ln>
                <a:solidFill>
                  <a:srgbClr val="CC0000"/>
                </a:solidFill>
                <a:uFill>
                  <a:solidFill>
                    <a:srgbClr val="FFC000"/>
                  </a:solidFill>
                </a:uFill>
              </a:rPr>
              <a:t>as BOATER’S SKIP DAY! </a:t>
            </a:r>
            <a:endParaRPr lang="en-US" sz="5400" b="1" u="wavyDbl" dirty="0">
              <a:ln w="22225">
                <a:solidFill>
                  <a:schemeClr val="accent2"/>
                </a:solidFill>
                <a:prstDash val="solid"/>
              </a:ln>
              <a:solidFill>
                <a:srgbClr val="CC0000"/>
              </a:solidFill>
              <a:uFill>
                <a:solidFill>
                  <a:srgbClr val="FFC000"/>
                </a:solidFill>
              </a:uFill>
            </a:endParaRPr>
          </a:p>
        </p:txBody>
      </p:sp>
      <p:pic>
        <p:nvPicPr>
          <p:cNvPr id="4" name="Picture 3" descr="A person standing next to a body of water&#10;&#10;Description automatically generated">
            <a:extLst>
              <a:ext uri="{FF2B5EF4-FFF2-40B4-BE49-F238E27FC236}">
                <a16:creationId xmlns:a16="http://schemas.microsoft.com/office/drawing/2014/main" id="{133AD20D-E11B-41CF-AE74-A470C9C4D6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037" y="295275"/>
            <a:ext cx="4314825" cy="3280059"/>
          </a:xfrm>
          <a:prstGeom prst="rect">
            <a:avLst/>
          </a:prstGeom>
        </p:spPr>
      </p:pic>
      <p:pic>
        <p:nvPicPr>
          <p:cNvPr id="6" name="Picture 5" descr="A picture containing water, outdoor, boat, small&#10;&#10;Description automatically generated">
            <a:extLst>
              <a:ext uri="{FF2B5EF4-FFF2-40B4-BE49-F238E27FC236}">
                <a16:creationId xmlns:a16="http://schemas.microsoft.com/office/drawing/2014/main" id="{4E85A5AA-53D7-4F4F-ACDA-DF0EFB1245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295275"/>
            <a:ext cx="4867275" cy="3371850"/>
          </a:xfrm>
          <a:prstGeom prst="rect">
            <a:avLst/>
          </a:prstGeom>
        </p:spPr>
      </p:pic>
    </p:spTree>
    <p:extLst>
      <p:ext uri="{BB962C8B-B14F-4D97-AF65-F5344CB8AC3E}">
        <p14:creationId xmlns:p14="http://schemas.microsoft.com/office/powerpoint/2010/main" val="25034062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534</Words>
  <Application>Microsoft Office PowerPoint</Application>
  <PresentationFormat>Widescreen</PresentationFormat>
  <Paragraphs>52</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Times New Roman</vt:lpstr>
      <vt:lpstr>Wingdings</vt:lpstr>
      <vt:lpstr>Office Theme</vt:lpstr>
      <vt:lpstr>Jacksonville Waterways Commission December 11, 2019  “The city should cultivate a culture that proclaims the great attributes of our rivers and ocean.”</vt:lpstr>
      <vt:lpstr>Boater’s Skip Day  2019</vt:lpstr>
      <vt:lpstr>PowerPoint Presentation</vt:lpstr>
      <vt:lpstr>Economic Impact </vt:lpstr>
      <vt:lpstr>Task:  “The city should cultivate a culture that proclaims the great attributes of our rivers and ocean.”</vt:lpstr>
      <vt:lpstr>PowerPoint Presentation</vt:lpstr>
      <vt:lpstr>Let’s Make it Official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Jacksonville Waterways Commission December 11, 2019  “The city should cultivate a culture that proclaims the great attributes of our rivers and ocean.”</dc:title>
  <dc:creator>Jill</dc:creator>
  <cp:lastModifiedBy>Jill</cp:lastModifiedBy>
  <cp:revision>12</cp:revision>
  <dcterms:created xsi:type="dcterms:W3CDTF">2019-12-10T19:13:10Z</dcterms:created>
  <dcterms:modified xsi:type="dcterms:W3CDTF">2019-12-10T20:31:40Z</dcterms:modified>
</cp:coreProperties>
</file>